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9"/>
  </p:notesMasterIdLst>
  <p:handoutMasterIdLst>
    <p:handoutMasterId r:id="rId180"/>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661" r:id="rId129"/>
    <p:sldId id="1664" r:id="rId130"/>
    <p:sldId id="1665" r:id="rId131"/>
    <p:sldId id="1662" r:id="rId132"/>
    <p:sldId id="1663" r:id="rId133"/>
    <p:sldId id="1666" r:id="rId134"/>
    <p:sldId id="1599" r:id="rId135"/>
    <p:sldId id="1600" r:id="rId136"/>
    <p:sldId id="1173" r:id="rId137"/>
    <p:sldId id="1174" r:id="rId138"/>
    <p:sldId id="1177" r:id="rId139"/>
    <p:sldId id="1175" r:id="rId140"/>
    <p:sldId id="1176" r:id="rId141"/>
    <p:sldId id="1178" r:id="rId142"/>
    <p:sldId id="1478" r:id="rId143"/>
    <p:sldId id="1479" r:id="rId144"/>
    <p:sldId id="1179" r:id="rId145"/>
    <p:sldId id="1180" r:id="rId146"/>
    <p:sldId id="1181" r:id="rId147"/>
    <p:sldId id="1615" r:id="rId148"/>
    <p:sldId id="1500" r:id="rId149"/>
    <p:sldId id="1501" r:id="rId150"/>
    <p:sldId id="1502" r:id="rId151"/>
    <p:sldId id="1503" r:id="rId152"/>
    <p:sldId id="1490" r:id="rId153"/>
    <p:sldId id="1487" r:id="rId154"/>
    <p:sldId id="1182" r:id="rId155"/>
    <p:sldId id="1183" r:id="rId156"/>
    <p:sldId id="1184" r:id="rId157"/>
    <p:sldId id="1568" r:id="rId158"/>
    <p:sldId id="1603" r:id="rId159"/>
    <p:sldId id="1493" r:id="rId160"/>
    <p:sldId id="1604" r:id="rId161"/>
    <p:sldId id="1605" r:id="rId162"/>
    <p:sldId id="1606" r:id="rId163"/>
    <p:sldId id="1607" r:id="rId164"/>
    <p:sldId id="1601" r:id="rId165"/>
    <p:sldId id="1602" r:id="rId166"/>
    <p:sldId id="1504" r:id="rId167"/>
    <p:sldId id="1494" r:id="rId168"/>
    <p:sldId id="1495" r:id="rId169"/>
    <p:sldId id="931" r:id="rId170"/>
    <p:sldId id="925" r:id="rId171"/>
    <p:sldId id="948" r:id="rId172"/>
    <p:sldId id="949" r:id="rId173"/>
    <p:sldId id="950" r:id="rId174"/>
    <p:sldId id="663" r:id="rId175"/>
    <p:sldId id="1567" r:id="rId176"/>
    <p:sldId id="1631" r:id="rId177"/>
    <p:sldId id="1660" r:id="rId178"/>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Shell Logic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661"/>
            <p14:sldId id="1664"/>
            <p14:sldId id="1665"/>
            <p14:sldId id="1662"/>
            <p14:sldId id="1663"/>
            <p14:sldId id="1666"/>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6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86" d="100"/>
          <a:sy n="86" d="100"/>
        </p:scale>
        <p:origin x="1382" y="58"/>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presProps" Target="pres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viewProps" Target="viewProps.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handoutMaster" Target="handoutMasters/handout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13/02/2023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13/02/2023</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137</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138</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143</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144</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145</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146</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147</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148</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161</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164</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165</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166</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167</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168</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13/02/2023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13/02/2023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13/02/2023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13/02/2023</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13/02/2023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13/02/2023</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13/02/2023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13/02/2023</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13/02/2023</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2.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dirty="0"/>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The order of </a:t>
            </a:r>
            <a:r>
              <a:rPr lang="en-US" altLang="en-US" sz="1900" b="1" dirty="0"/>
              <a:t>|| </a:t>
            </a:r>
            <a:r>
              <a:rPr lang="en-US" altLang="en-US" sz="1900" dirty="0"/>
              <a:t>or </a:t>
            </a:r>
            <a:r>
              <a:rPr lang="en-US" altLang="en-US" sz="1900" b="1" dirty="0"/>
              <a:t>&amp;&amp; </a:t>
            </a:r>
            <a:r>
              <a:rPr lang="en-US" altLang="en-US" sz="1900" dirty="0"/>
              <a:t>does not change the logic of the conditional </a:t>
            </a:r>
            <a:r>
              <a:rPr lang="en-US" altLang="en-US" sz="1900" dirty="0" err="1"/>
              <a:t>statemnt</a:t>
            </a:r>
            <a:endParaRPr lang="en-US" altLang="en-US" sz="1900" dirty="0"/>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a:latin typeface="Courier"/>
              </a:rPr>
              <a:t>mkdir /tmp/my-dir &amp;&amp; mv numbers.txt /tmp/my-dir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a:t>
            </a:r>
            <a:r>
              <a:rPr lang="en-GB" altLang="en-US" sz="2400" dirty="0" err="1"/>
              <a:t>successfull</a:t>
            </a:r>
            <a:r>
              <a:rPr lang="en-GB" altLang="en-US" sz="2400" dirty="0"/>
              <a:t>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DEFAULT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right-sided parenthesis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1AF21A4-6F34-6972-D72D-577BFB5041C0}"/>
              </a:ext>
            </a:extLst>
          </p:cNvPr>
          <p:cNvGrpSpPr/>
          <p:nvPr/>
        </p:nvGrpSpPr>
        <p:grpSpPr>
          <a:xfrm>
            <a:off x="488249" y="4833157"/>
            <a:ext cx="5523911" cy="1468876"/>
            <a:chOff x="848289" y="-64840"/>
            <a:chExt cx="5523911" cy="1468876"/>
          </a:xfrm>
        </p:grpSpPr>
        <p:sp>
          <p:nvSpPr>
            <p:cNvPr id="8" name="Rectangle 7">
              <a:extLst>
                <a:ext uri="{FF2B5EF4-FFF2-40B4-BE49-F238E27FC236}">
                  <a16:creationId xmlns:a16="http://schemas.microsoft.com/office/drawing/2014/main" id="{58AA017A-B216-C721-B653-C36F5AECB801}"/>
                </a:ext>
              </a:extLst>
            </p:cNvPr>
            <p:cNvSpPr/>
            <p:nvPr/>
          </p:nvSpPr>
          <p:spPr>
            <a:xfrm>
              <a:off x="4788024" y="764704"/>
              <a:ext cx="1584176"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case</a:t>
              </a:r>
              <a:endParaRPr lang="nl-BE" dirty="0"/>
            </a:p>
          </p:txBody>
        </p:sp>
        <p:sp>
          <p:nvSpPr>
            <p:cNvPr id="10" name="Rectangle 9">
              <a:extLst>
                <a:ext uri="{FF2B5EF4-FFF2-40B4-BE49-F238E27FC236}">
                  <a16:creationId xmlns:a16="http://schemas.microsoft.com/office/drawing/2014/main" id="{7CD1F1E9-A3E5-02A6-A9AA-DAE40E1B443C}"/>
                </a:ext>
              </a:extLst>
            </p:cNvPr>
            <p:cNvSpPr/>
            <p:nvPr/>
          </p:nvSpPr>
          <p:spPr>
            <a:xfrm>
              <a:off x="848289" y="-64840"/>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cxnSp>
          <p:nvCxnSpPr>
            <p:cNvPr id="15" name="Straight Connector 14">
              <a:extLst>
                <a:ext uri="{FF2B5EF4-FFF2-40B4-BE49-F238E27FC236}">
                  <a16:creationId xmlns:a16="http://schemas.microsoft.com/office/drawing/2014/main" id="{C7EE2E81-D867-90E7-18F3-97C71ADCF653}"/>
                </a:ext>
              </a:extLst>
            </p:cNvPr>
            <p:cNvCxnSpPr>
              <a:cxnSpLocks/>
              <a:stCxn id="10" idx="3"/>
              <a:endCxn id="8" idx="1"/>
            </p:cNvCxnSpPr>
            <p:nvPr/>
          </p:nvCxnSpPr>
          <p:spPr>
            <a:xfrm>
              <a:off x="1136321" y="177800"/>
              <a:ext cx="3651703" cy="90657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3528392"/>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Skylake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Icelake</a:t>
            </a:r>
            <a:r>
              <a:rPr lang="en-US" sz="1400" dirty="0">
                <a:latin typeface="Courier New" panose="02070309020205020404" pitchFamily="49" charset="0"/>
                <a:cs typeface="Courier New" panose="02070309020205020404" pitchFamily="49" charset="0"/>
              </a:rPr>
              <a:t> partition”</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b="1" dirty="0"/>
              <a:t>Use 1: Creating a simple menu</a:t>
            </a:r>
          </a:p>
          <a:p>
            <a:r>
              <a:rPr lang="en-US" b="1" dirty="0">
                <a:latin typeface="Courier New" panose="02070309020205020404" pitchFamily="49" charset="0"/>
                <a:cs typeface="Courier New" panose="02070309020205020404" pitchFamily="49" charset="0"/>
              </a:rPr>
              <a:t>select</a:t>
            </a:r>
            <a:r>
              <a:rPr lang="en-US" dirty="0"/>
              <a:t> command will retrieve each data from the list and print the data as a menu. </a:t>
            </a:r>
          </a:p>
          <a:p>
            <a:r>
              <a:rPr lang="en-US" dirty="0"/>
              <a:t>After executing the script it will create a menu and ask the user to choose anything. It will print the name of the selected case.  </a:t>
            </a:r>
          </a:p>
          <a:p>
            <a:r>
              <a:rPr lang="en-US" dirty="0"/>
              <a:t>The user has to press </a:t>
            </a:r>
            <a:r>
              <a:rPr lang="en-US" b="1" dirty="0" err="1"/>
              <a:t>Ctrl+c</a:t>
            </a:r>
            <a:r>
              <a:rPr lang="en-US" dirty="0"/>
              <a:t> to terminate from the script unless break statement is used.</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lang="en-US" dirty="0"/>
          </a:p>
        </p:txBody>
      </p:sp>
    </p:spTree>
    <p:extLst>
      <p:ext uri="{BB962C8B-B14F-4D97-AF65-F5344CB8AC3E}">
        <p14:creationId xmlns:p14="http://schemas.microsoft.com/office/powerpoint/2010/main" val="899570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a:xfrm>
            <a:off x="537850" y="1096149"/>
            <a:ext cx="8334000" cy="4428000"/>
          </a:xfrm>
        </p:spPr>
        <p:txBody>
          <a:bodyPr/>
          <a:lstStyle/>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select ITEM in [LIST] </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do </a:t>
            </a:r>
          </a:p>
          <a:p>
            <a:pPr marL="0" indent="0">
              <a:buNone/>
            </a:pPr>
            <a:r>
              <a:rPr lang="nl-BE" altLang="nl-BE" dirty="0">
                <a:solidFill>
                  <a:schemeClr val="tx1"/>
                </a:solidFill>
                <a:latin typeface="Courier New" panose="02070309020205020404" pitchFamily="49" charset="0"/>
                <a:cs typeface="Courier New" panose="02070309020205020404" pitchFamily="49" charset="0"/>
              </a:rPr>
              <a:t>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[COMMANDS]</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done</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r>
              <a:rPr kumimoji="0" lang="nl-BE" altLang="nl-BE" b="0" i="0" u="none" strike="noStrike" cap="none" normalizeH="0" baseline="0" dirty="0">
                <a:ln>
                  <a:noFill/>
                </a:ln>
                <a:solidFill>
                  <a:schemeClr val="tx1"/>
                </a:solidFill>
                <a:effectLst/>
                <a:latin typeface="+mn-lt"/>
              </a:rPr>
              <a:t>The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[LIST] </a:t>
            </a:r>
            <a:r>
              <a:rPr kumimoji="0" lang="nl-BE" altLang="nl-BE" b="0" i="0" u="none" strike="noStrike" cap="none" normalizeH="0" baseline="0" dirty="0" err="1">
                <a:ln>
                  <a:noFill/>
                </a:ln>
                <a:solidFill>
                  <a:schemeClr val="tx1"/>
                </a:solidFill>
                <a:effectLst/>
                <a:latin typeface="+mn-lt"/>
              </a:rPr>
              <a:t>can</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be</a:t>
            </a:r>
            <a:r>
              <a:rPr kumimoji="0" lang="nl-BE" altLang="nl-BE" b="0" i="0" u="none" strike="noStrike" cap="none" normalizeH="0" baseline="0" dirty="0">
                <a:ln>
                  <a:noFill/>
                </a:ln>
                <a:solidFill>
                  <a:schemeClr val="tx1"/>
                </a:solidFill>
                <a:effectLst/>
                <a:latin typeface="+mn-lt"/>
              </a:rPr>
              <a:t> a series of strings </a:t>
            </a:r>
            <a:r>
              <a:rPr kumimoji="0" lang="nl-BE" altLang="nl-BE" b="0" i="0" u="none" strike="noStrike" cap="none" normalizeH="0" baseline="0" dirty="0" err="1">
                <a:ln>
                  <a:noFill/>
                </a:ln>
                <a:solidFill>
                  <a:schemeClr val="tx1"/>
                </a:solidFill>
                <a:effectLst/>
                <a:latin typeface="+mn-lt"/>
              </a:rPr>
              <a:t>separated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by</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space</a:t>
            </a:r>
            <a:r>
              <a:rPr kumimoji="0" lang="nl-BE" altLang="nl-BE" b="0" i="0" u="none" strike="noStrike" cap="none" normalizeH="0" baseline="0" dirty="0">
                <a:ln>
                  <a:noFill/>
                </a:ln>
                <a:solidFill>
                  <a:schemeClr val="tx1"/>
                </a:solidFill>
                <a:effectLst/>
                <a:latin typeface="+mn-lt"/>
              </a:rPr>
              <a:t>, a range of </a:t>
            </a:r>
            <a:r>
              <a:rPr kumimoji="0" lang="nl-BE" altLang="nl-BE" b="0" i="0" u="none" strike="noStrike" cap="none" normalizeH="0" baseline="0" dirty="0" err="1">
                <a:ln>
                  <a:noFill/>
                </a:ln>
                <a:solidFill>
                  <a:schemeClr val="tx1"/>
                </a:solidFill>
                <a:effectLst/>
                <a:latin typeface="+mn-lt"/>
              </a:rPr>
              <a:t>numbers</a:t>
            </a:r>
            <a:r>
              <a:rPr kumimoji="0" lang="nl-BE" altLang="nl-BE" b="0" i="0" u="none" strike="noStrike" cap="none" normalizeH="0" baseline="0" dirty="0">
                <a:ln>
                  <a:noFill/>
                </a:ln>
                <a:solidFill>
                  <a:schemeClr val="tx1"/>
                </a:solidFill>
                <a:effectLst/>
                <a:latin typeface="+mn-lt"/>
              </a:rPr>
              <a:t>, output of a </a:t>
            </a:r>
            <a:r>
              <a:rPr kumimoji="0" lang="nl-BE" altLang="nl-BE" b="0" i="0" u="none" strike="noStrike" cap="none" normalizeH="0" baseline="0" dirty="0" err="1">
                <a:ln>
                  <a:noFill/>
                </a:ln>
                <a:solidFill>
                  <a:schemeClr val="tx1"/>
                </a:solidFill>
                <a:effectLst/>
                <a:latin typeface="+mn-lt"/>
              </a:rPr>
              <a:t>command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an</a:t>
            </a:r>
            <a:r>
              <a:rPr kumimoji="0" lang="nl-BE" altLang="nl-BE" b="0" i="0" u="none" strike="noStrike" cap="none" normalizeH="0" baseline="0" dirty="0">
                <a:ln>
                  <a:noFill/>
                </a:ln>
                <a:solidFill>
                  <a:schemeClr val="tx1"/>
                </a:solidFill>
                <a:effectLst/>
                <a:latin typeface="+mn-lt"/>
              </a:rPr>
              <a:t> array, </a:t>
            </a:r>
            <a:r>
              <a:rPr kumimoji="0" lang="nl-BE" altLang="nl-BE" b="0" i="0" u="none" strike="noStrike" cap="none" normalizeH="0" baseline="0" dirty="0" err="1">
                <a:ln>
                  <a:noFill/>
                </a:ln>
                <a:solidFill>
                  <a:schemeClr val="tx1"/>
                </a:solidFill>
                <a:effectLst/>
                <a:latin typeface="+mn-lt"/>
              </a:rPr>
              <a:t>and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so</a:t>
            </a:r>
            <a:r>
              <a:rPr kumimoji="0" lang="nl-BE" altLang="nl-BE" b="0" i="0" u="none" strike="noStrike" cap="none" normalizeH="0" baseline="0" dirty="0">
                <a:ln>
                  <a:noFill/>
                </a:ln>
                <a:solidFill>
                  <a:schemeClr val="tx1"/>
                </a:solidFill>
                <a:effectLst/>
                <a:latin typeface="+mn-lt"/>
              </a:rPr>
              <a:t> on.</a:t>
            </a:r>
          </a:p>
          <a:p>
            <a:r>
              <a:rPr lang="en-US" dirty="0">
                <a:latin typeface="+mn-lt"/>
              </a:rPr>
              <a:t>When the </a:t>
            </a:r>
            <a:r>
              <a:rPr lang="en-US" dirty="0">
                <a:latin typeface="Courier New" panose="02070309020205020404" pitchFamily="49" charset="0"/>
                <a:cs typeface="Courier New" panose="02070309020205020404" pitchFamily="49" charset="0"/>
              </a:rPr>
              <a:t>select </a:t>
            </a:r>
            <a:r>
              <a:rPr lang="en-US" dirty="0">
                <a:latin typeface="+mn-lt"/>
              </a:rPr>
              <a:t>construct is invoked, each item from the list is printed on the screen (standard error), preceded with a number. </a:t>
            </a:r>
          </a:p>
          <a:p>
            <a:endParaRPr lang="en-US" dirty="0"/>
          </a:p>
        </p:txBody>
      </p:sp>
    </p:spTree>
    <p:extLst>
      <p:ext uri="{BB962C8B-B14F-4D97-AF65-F5344CB8AC3E}">
        <p14:creationId xmlns:p14="http://schemas.microsoft.com/office/powerpoint/2010/main" val="404181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a:xfrm>
            <a:off x="537850" y="1096149"/>
            <a:ext cx="8334000" cy="4428000"/>
          </a:xfrm>
        </p:spPr>
        <p:txBody>
          <a:bodyPr/>
          <a:lstStyle/>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select ITEM in [LIST] </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do </a:t>
            </a:r>
          </a:p>
          <a:p>
            <a:pPr marL="0" indent="0">
              <a:buNone/>
            </a:pPr>
            <a:r>
              <a:rPr lang="nl-BE" altLang="nl-BE" dirty="0">
                <a:solidFill>
                  <a:schemeClr val="tx1"/>
                </a:solidFill>
                <a:latin typeface="Courier New" panose="02070309020205020404" pitchFamily="49" charset="0"/>
                <a:cs typeface="Courier New" panose="02070309020205020404" pitchFamily="49" charset="0"/>
              </a:rPr>
              <a:t>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[COMMANDS]</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done</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r>
              <a:rPr lang="en-US" dirty="0">
                <a:latin typeface="+mn-lt"/>
              </a:rPr>
              <a:t>If the user enters a number that corresponds to the number of one of the displayed items, then the value of </a:t>
            </a:r>
            <a:r>
              <a:rPr lang="en-US" dirty="0">
                <a:latin typeface="Courier New" panose="02070309020205020404" pitchFamily="49" charset="0"/>
                <a:cs typeface="Courier New" panose="02070309020205020404" pitchFamily="49" charset="0"/>
              </a:rPr>
              <a:t>[ITEM] </a:t>
            </a:r>
            <a:r>
              <a:rPr lang="en-US" dirty="0">
                <a:latin typeface="+mn-lt"/>
              </a:rPr>
              <a:t>is set to that item. The value of the selected item is stored in the variable </a:t>
            </a:r>
            <a:r>
              <a:rPr lang="en-US" dirty="0">
                <a:latin typeface="Courier New" panose="02070309020205020404" pitchFamily="49" charset="0"/>
                <a:cs typeface="Courier New" panose="02070309020205020404" pitchFamily="49" charset="0"/>
              </a:rPr>
              <a:t>REPLY</a:t>
            </a:r>
            <a:r>
              <a:rPr lang="en-US" dirty="0">
                <a:latin typeface="+mn-lt"/>
              </a:rPr>
              <a:t>. </a:t>
            </a:r>
            <a:endParaRPr lang="en-US" dirty="0"/>
          </a:p>
        </p:txBody>
      </p:sp>
    </p:spTree>
    <p:extLst>
      <p:ext uri="{BB962C8B-B14F-4D97-AF65-F5344CB8AC3E}">
        <p14:creationId xmlns:p14="http://schemas.microsoft.com/office/powerpoint/2010/main" val="34763792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dirty="0"/>
              <a:t>The user has to press </a:t>
            </a:r>
            <a:r>
              <a:rPr lang="en-US" b="1" dirty="0" err="1">
                <a:latin typeface="Courier New" panose="02070309020205020404" pitchFamily="49" charset="0"/>
                <a:cs typeface="Courier New" panose="02070309020205020404" pitchFamily="49" charset="0"/>
              </a:rPr>
              <a:t>Ctrl+c</a:t>
            </a:r>
            <a:r>
              <a:rPr lang="en-US" dirty="0"/>
              <a:t> to terminate from the script or </a:t>
            </a:r>
            <a:r>
              <a:rPr lang="en-US" b="1" dirty="0">
                <a:latin typeface="Courier New" panose="02070309020205020404" pitchFamily="49" charset="0"/>
                <a:cs typeface="Courier New" panose="02070309020205020404" pitchFamily="49" charset="0"/>
              </a:rPr>
              <a:t>break</a:t>
            </a:r>
            <a:r>
              <a:rPr lang="en-US" dirty="0"/>
              <a:t> has to be used.</a:t>
            </a:r>
          </a:p>
        </p:txBody>
      </p:sp>
      <p:pic>
        <p:nvPicPr>
          <p:cNvPr id="5" name="Picture 4">
            <a:extLst>
              <a:ext uri="{FF2B5EF4-FFF2-40B4-BE49-F238E27FC236}">
                <a16:creationId xmlns:a16="http://schemas.microsoft.com/office/drawing/2014/main" id="{302DF7BF-C925-4683-B75C-8B8737EFBDD3}"/>
              </a:ext>
            </a:extLst>
          </p:cNvPr>
          <p:cNvPicPr>
            <a:picLocks noChangeAspect="1"/>
          </p:cNvPicPr>
          <p:nvPr/>
        </p:nvPicPr>
        <p:blipFill>
          <a:blip r:embed="rId2"/>
          <a:stretch>
            <a:fillRect/>
          </a:stretch>
        </p:blipFill>
        <p:spPr>
          <a:xfrm>
            <a:off x="971600" y="2348880"/>
            <a:ext cx="6105525" cy="3228975"/>
          </a:xfrm>
          <a:prstGeom prst="rect">
            <a:avLst/>
          </a:prstGeom>
        </p:spPr>
      </p:pic>
    </p:spTree>
    <p:extLst>
      <p:ext uri="{BB962C8B-B14F-4D97-AF65-F5344CB8AC3E}">
        <p14:creationId xmlns:p14="http://schemas.microsoft.com/office/powerpoint/2010/main" val="6962071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b="1" dirty="0"/>
              <a:t>Use 2: Select command with a case statement</a:t>
            </a:r>
          </a:p>
          <a:p>
            <a:endParaRPr lang="en-US" b="1" dirty="0"/>
          </a:p>
          <a:p>
            <a:r>
              <a:rPr lang="en-US" dirty="0"/>
              <a:t>After running the script, the user will select any menu item and case statement will match the selected value with case value. </a:t>
            </a:r>
          </a:p>
          <a:p>
            <a:endParaRPr lang="en-US" dirty="0"/>
          </a:p>
          <a:p>
            <a:r>
              <a:rPr lang="en-US" dirty="0"/>
              <a:t>Here multiple case values can be used for matching with the selected menu item. If none of the case value matches with the selected menu item then “Invalid entry” will print.</a:t>
            </a:r>
          </a:p>
        </p:txBody>
      </p:sp>
    </p:spTree>
    <p:extLst>
      <p:ext uri="{BB962C8B-B14F-4D97-AF65-F5344CB8AC3E}">
        <p14:creationId xmlns:p14="http://schemas.microsoft.com/office/powerpoint/2010/main" val="30583201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pic>
        <p:nvPicPr>
          <p:cNvPr id="3" name="Picture 2">
            <a:extLst>
              <a:ext uri="{FF2B5EF4-FFF2-40B4-BE49-F238E27FC236}">
                <a16:creationId xmlns:a16="http://schemas.microsoft.com/office/drawing/2014/main" id="{98129E71-85B8-49BC-81B6-400E63FA6105}"/>
              </a:ext>
            </a:extLst>
          </p:cNvPr>
          <p:cNvPicPr>
            <a:picLocks noChangeAspect="1"/>
          </p:cNvPicPr>
          <p:nvPr/>
        </p:nvPicPr>
        <p:blipFill>
          <a:blip r:embed="rId2"/>
          <a:stretch>
            <a:fillRect/>
          </a:stretch>
        </p:blipFill>
        <p:spPr>
          <a:xfrm>
            <a:off x="971600" y="1080000"/>
            <a:ext cx="6115050" cy="5353050"/>
          </a:xfrm>
          <a:prstGeom prst="rect">
            <a:avLst/>
          </a:prstGeom>
        </p:spPr>
      </p:pic>
    </p:spTree>
    <p:extLst>
      <p:ext uri="{BB962C8B-B14F-4D97-AF65-F5344CB8AC3E}">
        <p14:creationId xmlns:p14="http://schemas.microsoft.com/office/powerpoint/2010/main" val="3541795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129</a:t>
            </a:fld>
            <a:endParaRPr lang="nl-NL"/>
          </a:p>
        </p:txBody>
      </p:sp>
    </p:spTree>
    <p:extLst>
      <p:ext uri="{BB962C8B-B14F-4D97-AF65-F5344CB8AC3E}">
        <p14:creationId xmlns:p14="http://schemas.microsoft.com/office/powerpoint/2010/main" val="187711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130</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8"/>
            <a:ext cx="8334000" cy="4959321"/>
          </a:xfrm>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padded.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a:t>
            </a:r>
            <a:r>
              <a:rPr lang="en-US" altLang="en-US" dirty="0">
                <a:latin typeface="Courier New" panose="02070309020205020404" pitchFamily="49" charset="0"/>
                <a:cs typeface="Courier New" panose="02070309020205020404" pitchFamily="49" charset="0"/>
              </a:rPr>
              <a:t>done</a:t>
            </a:r>
            <a:r>
              <a:rPr lang="en-US" altLang="en-US" dirty="0"/>
              <a:t>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143</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144</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145</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146</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153</a:t>
            </a:fld>
            <a:endParaRPr lang="en-US" altLang="en-US" sz="1400">
              <a:solidFill>
                <a:srgbClr val="FFFFFF"/>
              </a:solidFill>
            </a:endParaRPr>
          </a:p>
        </p:txBody>
      </p:sp>
    </p:spTree>
    <p:extLst>
      <p:ext uri="{BB962C8B-B14F-4D97-AF65-F5344CB8AC3E}">
        <p14:creationId xmlns:p14="http://schemas.microsoft.com/office/powerpoint/2010/main" val="40369923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154</a:t>
            </a:fld>
            <a:endParaRPr lang="en-US" altLang="en-US" sz="1400">
              <a:solidFill>
                <a:srgbClr val="FFFFFF"/>
              </a:solidFill>
            </a:endParaRPr>
          </a:p>
        </p:txBody>
      </p:sp>
    </p:spTree>
    <p:extLst>
      <p:ext uri="{BB962C8B-B14F-4D97-AF65-F5344CB8AC3E}">
        <p14:creationId xmlns:p14="http://schemas.microsoft.com/office/powerpoint/2010/main" val="2122830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155</a:t>
            </a:fld>
            <a:endParaRPr lang="en-US" altLang="en-US" sz="1400">
              <a:solidFill>
                <a:srgbClr val="FFFFFF"/>
              </a:solidFill>
            </a:endParaRPr>
          </a:p>
        </p:txBody>
      </p:sp>
    </p:spTree>
    <p:extLst>
      <p:ext uri="{BB962C8B-B14F-4D97-AF65-F5344CB8AC3E}">
        <p14:creationId xmlns:p14="http://schemas.microsoft.com/office/powerpoint/2010/main" val="2557831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156</a:t>
            </a:fld>
            <a:endParaRPr lang="en-US" altLang="en-US" sz="1400">
              <a:solidFill>
                <a:srgbClr val="FFFFFF"/>
              </a:solidFill>
            </a:endParaRPr>
          </a:p>
        </p:txBody>
      </p:sp>
    </p:spTree>
    <p:extLst>
      <p:ext uri="{BB962C8B-B14F-4D97-AF65-F5344CB8AC3E}">
        <p14:creationId xmlns:p14="http://schemas.microsoft.com/office/powerpoint/2010/main" val="12325912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157</a:t>
            </a:fld>
            <a:endParaRPr lang="en-US" altLang="en-US" sz="1400">
              <a:solidFill>
                <a:srgbClr val="FFFFFF"/>
              </a:solidFill>
            </a:endParaRP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159</a:t>
            </a:fld>
            <a:endParaRPr lang="nl-NL"/>
          </a:p>
        </p:txBody>
      </p:sp>
    </p:spTree>
    <p:extLst>
      <p:ext uri="{BB962C8B-B14F-4D97-AF65-F5344CB8AC3E}">
        <p14:creationId xmlns:p14="http://schemas.microsoft.com/office/powerpoint/2010/main" val="316057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160</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161</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162</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163</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169</a:t>
            </a:fld>
            <a:endParaRPr lang="nl-NL"/>
          </a:p>
        </p:txBody>
      </p:sp>
    </p:spTree>
    <p:extLst>
      <p:ext uri="{BB962C8B-B14F-4D97-AF65-F5344CB8AC3E}">
        <p14:creationId xmlns:p14="http://schemas.microsoft.com/office/powerpoint/2010/main" val="3267353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267744" y="540964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170</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HPC_intro_pbs</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the intel 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172</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79620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(does not exist, </a:t>
            </a:r>
            <a:endParaRPr lang="nl-BE" altLang="en-US" sz="1900" dirty="0">
              <a:solidFill>
                <a:schemeClr val="tx1"/>
              </a:solidFill>
              <a:latin typeface="+mn-lt"/>
            </a:endParaRPr>
          </a:p>
          <a:p>
            <a:pPr marL="360000" lvl="1" indent="0">
              <a:buNone/>
              <a:defRPr/>
            </a:pPr>
            <a:r>
              <a:rPr lang="nl-BE" altLang="en-US" sz="1900" dirty="0">
                <a:solidFill>
                  <a:schemeClr val="tx1"/>
                </a:solidFill>
                <a:latin typeface="+mn-lt"/>
              </a:rPr>
              <a:t>               </a:t>
            </a:r>
            <a:r>
              <a:rPr lang="pl-PL" altLang="en-US" sz="1900" dirty="0">
                <a:solidFill>
                  <a:schemeClr val="tx1"/>
                </a:solidFill>
                <a:latin typeface="+mn-lt"/>
              </a:rPr>
              <a:t>mistyped)</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dirty="0"/>
              <a:t>Export Variables to Child Processes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85758" y="2897575"/>
            <a:ext cx="7133380" cy="2610426"/>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VSCID (e.g. “</a:t>
            </a:r>
            <a:r>
              <a:rPr lang="en-US" altLang="en-US" sz="2000" i="1" dirty="0"/>
              <a:t>Hello vsc30123!”</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5688632"/>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wrap it around </a:t>
            </a:r>
            <a:r>
              <a:rPr lang="en-US" altLang="en-US" dirty="0">
                <a:latin typeface="Courier New" panose="02070309020205020404" pitchFamily="49" charset="0"/>
                <a:cs typeface="Courier New" panose="02070309020205020404" pitchFamily="49" charset="0"/>
              </a:rPr>
              <a:t>$()</a:t>
            </a:r>
            <a:r>
              <a:rPr lang="en-US" altLang="en-US" dirty="0">
                <a:latin typeface="+mn-lt"/>
                <a:cs typeface="Courier New" panose="02070309020205020404" pitchFamily="49" charset="0"/>
              </a:rPr>
              <a:t>or backticks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Numerical 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72B87D8-E6E5-4597-8C85-39D57A0EFA00}">
  <ds:schemaRefs>
    <ds:schemaRef ds:uri="http://schemas.microsoft.com/sharepoint/v3/contenttype/forms"/>
  </ds:schemaRefs>
</ds:datastoreItem>
</file>

<file path=customXml/itemProps2.xml><?xml version="1.0" encoding="utf-8"?>
<ds:datastoreItem xmlns:ds="http://schemas.openxmlformats.org/officeDocument/2006/customXml" ds:itemID="{89EC569C-E123-46ED-8223-A658207F0888}">
  <ds:schemaRefs>
    <ds:schemaRef ds:uri="http://www.w3.org/XML/1998/namespace"/>
    <ds:schemaRef ds:uri="http://schemas.microsoft.com/office/2006/metadata/properties"/>
    <ds:schemaRef ds:uri="http://purl.org/dc/elements/1.1/"/>
    <ds:schemaRef ds:uri="dba8b794-bc45-41c8-a8ad-34f212f94003"/>
    <ds:schemaRef ds:uri="aff7d12c-bb71-4270-bd29-9c4d45ff3327"/>
    <ds:schemaRef ds:uri="http://schemas.microsoft.com/office/infopath/2007/PartnerControls"/>
    <ds:schemaRef ds:uri="http://schemas.openxmlformats.org/package/2006/metadata/core-properties"/>
    <ds:schemaRef ds:uri="http://schemas.microsoft.com/office/2006/documentManagement/types"/>
    <ds:schemaRef ds:uri="http://schemas.microsoft.com/sharepoint/v4"/>
    <ds:schemaRef ds:uri="http://purl.org/dc/dcmitype/"/>
    <ds:schemaRef ds:uri="http://purl.org/dc/terms/"/>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0271A3C-762E-492E-B013-A9126B38EDE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9670</Words>
  <Application>Microsoft Office PowerPoint</Application>
  <PresentationFormat>On-screen Show (4:3)</PresentationFormat>
  <Paragraphs>1595</Paragraphs>
  <Slides>172</Slides>
  <Notes>43</Notes>
  <HiddenSlides>19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172</vt:i4>
      </vt:variant>
    </vt:vector>
  </HeadingPairs>
  <TitlesOfParts>
    <vt:vector size="185"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Export Variables to Child Processes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select</vt:lpstr>
      <vt:lpstr>select</vt:lpstr>
      <vt:lpstr>select</vt:lpstr>
      <vt:lpstr>select</vt:lpstr>
      <vt:lpstr>select</vt:lpstr>
      <vt:lpstr>select</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687</cp:revision>
  <dcterms:created xsi:type="dcterms:W3CDTF">2012-07-10T07:57:57Z</dcterms:created>
  <dcterms:modified xsi:type="dcterms:W3CDTF">2023-02-16T07:52:34Z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